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4" r:id="rId1"/>
  </p:sldMasterIdLst>
  <p:notesMasterIdLst>
    <p:notesMasterId r:id="rId18"/>
  </p:notesMasterIdLst>
  <p:sldIdLst>
    <p:sldId id="259" r:id="rId2"/>
    <p:sldId id="257" r:id="rId3"/>
    <p:sldId id="272" r:id="rId4"/>
    <p:sldId id="271" r:id="rId5"/>
    <p:sldId id="256" r:id="rId6"/>
    <p:sldId id="265" r:id="rId7"/>
    <p:sldId id="267" r:id="rId8"/>
    <p:sldId id="268" r:id="rId9"/>
    <p:sldId id="269" r:id="rId10"/>
    <p:sldId id="270" r:id="rId11"/>
    <p:sldId id="258" r:id="rId12"/>
    <p:sldId id="261" r:id="rId13"/>
    <p:sldId id="263" r:id="rId14"/>
    <p:sldId id="264" r:id="rId15"/>
    <p:sldId id="260" r:id="rId16"/>
    <p:sldId id="262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4" autoAdjust="0"/>
    <p:restoredTop sz="94660"/>
  </p:normalViewPr>
  <p:slideViewPr>
    <p:cSldViewPr snapToGrid="0">
      <p:cViewPr varScale="1">
        <p:scale>
          <a:sx n="71" d="100"/>
          <a:sy n="71" d="100"/>
        </p:scale>
        <p:origin x="96" y="7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0E3481-0417-4078-BB1B-22218FC23E98}" type="datetimeFigureOut">
              <a:rPr lang="cs-CZ" smtClean="0"/>
              <a:t>11.07.2025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6629FB-56DF-43E1-8049-200232E06C29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059744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E6629FB-56DF-43E1-8049-200232E06C29}" type="slidenum">
              <a:rPr lang="cs-CZ" smtClean="0"/>
              <a:t>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088291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>
                <a:solidFill>
                  <a:schemeClr val="bg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77F8D12B-6882-4DB4-959F-D54E800845F5}" type="datetimeFigureOut">
              <a:rPr lang="cs-CZ" smtClean="0"/>
              <a:t>11.07.2025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AB3D1E9-5FA5-4969-A3C1-70908C9D2364}" type="slidenum">
              <a:rPr lang="cs-CZ" smtClean="0"/>
              <a:t>‹#›</a:t>
            </a:fld>
            <a:endParaRPr lang="cs-CZ" dirty="0"/>
          </a:p>
        </p:txBody>
      </p:sp>
      <p:grpSp>
        <p:nvGrpSpPr>
          <p:cNvPr id="9" name="Group 8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31274311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8D12B-6882-4DB4-959F-D54E800845F5}" type="datetimeFigureOut">
              <a:rPr lang="cs-CZ" smtClean="0"/>
              <a:t>11.07.2025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3D1E9-5FA5-4969-A3C1-70908C9D2364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701789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8D12B-6882-4DB4-959F-D54E800845F5}" type="datetimeFigureOut">
              <a:rPr lang="cs-CZ" smtClean="0"/>
              <a:t>11.07.2025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3D1E9-5FA5-4969-A3C1-70908C9D2364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473017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8D12B-6882-4DB4-959F-D54E800845F5}" type="datetimeFigureOut">
              <a:rPr lang="cs-CZ" smtClean="0"/>
              <a:t>11.07.2025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3D1E9-5FA5-4969-A3C1-70908C9D2364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496737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oddílu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7F8D12B-6882-4DB4-959F-D54E800845F5}" type="datetimeFigureOut">
              <a:rPr lang="cs-CZ" smtClean="0"/>
              <a:t>11.07.2025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AB3D1E9-5FA5-4969-A3C1-70908C9D2364}" type="slidenum">
              <a:rPr lang="cs-CZ" smtClean="0"/>
              <a:t>‹#›</a:t>
            </a:fld>
            <a:endParaRPr lang="cs-CZ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213483323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8D12B-6882-4DB4-959F-D54E800845F5}" type="datetimeFigureOut">
              <a:rPr lang="cs-CZ" smtClean="0"/>
              <a:t>11.07.2025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3D1E9-5FA5-4969-A3C1-70908C9D2364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231057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8D12B-6882-4DB4-959F-D54E800845F5}" type="datetimeFigureOut">
              <a:rPr lang="cs-CZ" smtClean="0"/>
              <a:t>11.07.2025</a:t>
            </a:fld>
            <a:endParaRPr lang="cs-CZ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3D1E9-5FA5-4969-A3C1-70908C9D2364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166007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8D12B-6882-4DB4-959F-D54E800845F5}" type="datetimeFigureOut">
              <a:rPr lang="cs-CZ" smtClean="0"/>
              <a:t>11.07.2025</a:t>
            </a:fld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3D1E9-5FA5-4969-A3C1-70908C9D2364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151966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8D12B-6882-4DB4-959F-D54E800845F5}" type="datetimeFigureOut">
              <a:rPr lang="cs-CZ" smtClean="0"/>
              <a:t>11.07.2025</a:t>
            </a:fld>
            <a:endParaRPr lang="cs-CZ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3D1E9-5FA5-4969-A3C1-70908C9D2364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965317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7F8D12B-6882-4DB4-959F-D54E800845F5}" type="datetimeFigureOut">
              <a:rPr lang="cs-CZ" smtClean="0"/>
              <a:t>11.07.2025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AB3D1E9-5FA5-4969-A3C1-70908C9D2364}" type="slidenum">
              <a:rPr lang="cs-CZ" smtClean="0"/>
              <a:t>‹#›</a:t>
            </a:fld>
            <a:endParaRPr lang="cs-CZ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7467946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dirty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7F8D12B-6882-4DB4-959F-D54E800845F5}" type="datetimeFigureOut">
              <a:rPr lang="cs-CZ" smtClean="0"/>
              <a:t>11.07.2025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AB3D1E9-5FA5-4969-A3C1-70908C9D2364}" type="slidenum">
              <a:rPr lang="cs-CZ" smtClean="0"/>
              <a:t>‹#›</a:t>
            </a:fld>
            <a:endParaRPr lang="cs-CZ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2307708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77F8D12B-6882-4DB4-959F-D54E800845F5}" type="datetimeFigureOut">
              <a:rPr lang="cs-CZ" smtClean="0"/>
              <a:t>11.07.2025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AB3D1E9-5FA5-4969-A3C1-70908C9D2364}" type="slidenum">
              <a:rPr lang="cs-CZ" smtClean="0"/>
              <a:t>‹#›</a:t>
            </a:fld>
            <a:endParaRPr lang="cs-CZ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4568455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5" r:id="rId1"/>
    <p:sldLayoutId id="2147483776" r:id="rId2"/>
    <p:sldLayoutId id="2147483777" r:id="rId3"/>
    <p:sldLayoutId id="2147483778" r:id="rId4"/>
    <p:sldLayoutId id="2147483779" r:id="rId5"/>
    <p:sldLayoutId id="2147483780" r:id="rId6"/>
    <p:sldLayoutId id="2147483781" r:id="rId7"/>
    <p:sldLayoutId id="2147483782" r:id="rId8"/>
    <p:sldLayoutId id="2147483783" r:id="rId9"/>
    <p:sldLayoutId id="2147483784" r:id="rId10"/>
    <p:sldLayoutId id="2147483785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prezentacie@vste.sk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77622CF-B424-40CE-2629-BAFC1E1997B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934E8BDA-DB7F-C04F-8D53-6A18FC841127}"/>
              </a:ext>
            </a:extLst>
          </p:cNvPr>
          <p:cNvSpPr txBox="1"/>
          <p:nvPr/>
        </p:nvSpPr>
        <p:spPr>
          <a:xfrm>
            <a:off x="2805202" y="1400724"/>
            <a:ext cx="6907191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sk-SK" sz="4800" b="1" noProof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Zásady a užitočné rady pre tvorbu prezentácie záverečnej práce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F0F1BA2D-952F-4905-A65E-5B9A5DA83292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4069" t="9838" r="6332" b="8862"/>
          <a:stretch>
            <a:fillRect/>
          </a:stretch>
        </p:blipFill>
        <p:spPr>
          <a:xfrm>
            <a:off x="4821448" y="4073964"/>
            <a:ext cx="2178713" cy="15019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37715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A5E1AE1-E877-C9B3-6E4E-33C7B11AF33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>
            <a:extLst>
              <a:ext uri="{FF2B5EF4-FFF2-40B4-BE49-F238E27FC236}">
                <a16:creationId xmlns:a16="http://schemas.microsoft.com/office/drawing/2014/main" id="{076C5F6D-8FDE-1E69-A7E1-A3A7CA28C969}"/>
              </a:ext>
            </a:extLst>
          </p:cNvPr>
          <p:cNvSpPr txBox="1"/>
          <p:nvPr/>
        </p:nvSpPr>
        <p:spPr>
          <a:xfrm>
            <a:off x="4169664" y="574263"/>
            <a:ext cx="853440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4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Odpovede na otázky z posudkov a komisie</a:t>
            </a:r>
          </a:p>
          <a:p>
            <a:r>
              <a:rPr lang="sk-SK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68542190-ACEE-5ACC-EE81-DE7D2215E467}"/>
              </a:ext>
            </a:extLst>
          </p:cNvPr>
          <p:cNvSpPr txBox="1"/>
          <p:nvPr/>
        </p:nvSpPr>
        <p:spPr>
          <a:xfrm>
            <a:off x="1341462" y="2005561"/>
            <a:ext cx="8960777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sk-SK" sz="2800" noProof="0" dirty="0">
                <a:latin typeface="Arial" panose="020B0604020202020204" pitchFamily="34" charset="0"/>
                <a:cs typeface="Arial" panose="020B0604020202020204" pitchFamily="34" charset="0"/>
              </a:rPr>
              <a:t>Pripraviť si odpovede na otázky z posudkov vedúceho a oponenta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sk-SK" sz="2800" noProof="0" dirty="0">
                <a:latin typeface="Arial" panose="020B0604020202020204" pitchFamily="34" charset="0"/>
                <a:cs typeface="Arial" panose="020B0604020202020204" pitchFamily="34" charset="0"/>
              </a:rPr>
              <a:t>Po prezentácii nasleduje priestor pre otázky komisie – odpovedať stručne, vecne a pokojne</a:t>
            </a:r>
          </a:p>
        </p:txBody>
      </p:sp>
    </p:spTree>
    <p:extLst>
      <p:ext uri="{BB962C8B-B14F-4D97-AF65-F5344CB8AC3E}">
        <p14:creationId xmlns:p14="http://schemas.microsoft.com/office/powerpoint/2010/main" val="20149944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5DD9C4D-1FD4-45C0-4B27-EFBF67B6E75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>
            <a:extLst>
              <a:ext uri="{FF2B5EF4-FFF2-40B4-BE49-F238E27FC236}">
                <a16:creationId xmlns:a16="http://schemas.microsoft.com/office/drawing/2014/main" id="{3FB499E4-1882-0714-054C-0B79649A9D07}"/>
              </a:ext>
            </a:extLst>
          </p:cNvPr>
          <p:cNvSpPr txBox="1"/>
          <p:nvPr/>
        </p:nvSpPr>
        <p:spPr>
          <a:xfrm>
            <a:off x="3555354" y="573222"/>
            <a:ext cx="551919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k-SK" sz="4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Záverečný slide</a:t>
            </a:r>
            <a:endParaRPr lang="sk-SK" sz="4400" b="1" noProof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C22C78BF-84A8-A9F8-C684-FC152CC8C3F5}"/>
              </a:ext>
            </a:extLst>
          </p:cNvPr>
          <p:cNvSpPr txBox="1"/>
          <p:nvPr/>
        </p:nvSpPr>
        <p:spPr>
          <a:xfrm>
            <a:off x="1313376" y="1625394"/>
            <a:ext cx="595228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sk-SK" sz="2800" dirty="0">
                <a:latin typeface="Arial" panose="020B0604020202020204" pitchFamily="34" charset="0"/>
                <a:cs typeface="Arial" panose="020B0604020202020204" pitchFamily="34" charset="0"/>
              </a:rPr>
              <a:t>Poďakovanie a rozlúčka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sk-SK" sz="2800" noProof="0" dirty="0">
                <a:latin typeface="Arial" panose="020B0604020202020204" pitchFamily="34" charset="0"/>
                <a:cs typeface="Arial" panose="020B0604020202020204" pitchFamily="34" charset="0"/>
              </a:rPr>
              <a:t>Vaše meno</a:t>
            </a:r>
          </a:p>
        </p:txBody>
      </p:sp>
    </p:spTree>
    <p:extLst>
      <p:ext uri="{BB962C8B-B14F-4D97-AF65-F5344CB8AC3E}">
        <p14:creationId xmlns:p14="http://schemas.microsoft.com/office/powerpoint/2010/main" val="36771191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18E7BED-1A25-4CD2-3050-ACDB4EC8065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>
            <a:extLst>
              <a:ext uri="{FF2B5EF4-FFF2-40B4-BE49-F238E27FC236}">
                <a16:creationId xmlns:a16="http://schemas.microsoft.com/office/drawing/2014/main" id="{1CA3DA37-F4B5-E125-0481-3439014E6DB8}"/>
              </a:ext>
            </a:extLst>
          </p:cNvPr>
          <p:cNvSpPr txBox="1"/>
          <p:nvPr/>
        </p:nvSpPr>
        <p:spPr>
          <a:xfrm>
            <a:off x="4111556" y="548772"/>
            <a:ext cx="716280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k-SK" sz="4400" b="1" noProof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Odporúčané formátovanie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DD515130-C6EF-4206-A0DD-1EB81345D9E7}"/>
              </a:ext>
            </a:extLst>
          </p:cNvPr>
          <p:cNvSpPr txBox="1"/>
          <p:nvPr/>
        </p:nvSpPr>
        <p:spPr>
          <a:xfrm>
            <a:off x="1154939" y="1323248"/>
            <a:ext cx="9882121" cy="42165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sk-SK" sz="2400" noProof="0" dirty="0">
                <a:latin typeface="Arial" panose="020B0604020202020204" pitchFamily="34" charset="0"/>
                <a:cs typeface="Arial" panose="020B0604020202020204" pitchFamily="34" charset="0"/>
              </a:rPr>
              <a:t>Využívať bezpätkové písmo – ideálne Calibri alebo Arial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sk-SK" sz="2400" noProof="0" dirty="0">
                <a:latin typeface="Arial" panose="020B0604020202020204" pitchFamily="34" charset="0"/>
                <a:cs typeface="Arial" panose="020B0604020202020204" pitchFamily="34" charset="0"/>
              </a:rPr>
              <a:t>Minimálna veľkosť písma 20 pt, nadpisy väčšie (32–44 pt)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sk-SK" sz="2400" noProof="0" dirty="0">
                <a:latin typeface="Arial" panose="020B0604020202020204" pitchFamily="34" charset="0"/>
                <a:cs typeface="Arial" panose="020B0604020202020204" pitchFamily="34" charset="0"/>
              </a:rPr>
              <a:t>Text musí byť dobre čitateľný aj zo zadných radov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sk-SK" sz="2400" noProof="0" dirty="0">
                <a:latin typeface="Arial" panose="020B0604020202020204" pitchFamily="34" charset="0"/>
                <a:cs typeface="Arial" panose="020B0604020202020204" pitchFamily="34" charset="0"/>
              </a:rPr>
              <a:t>Vyhýbať sa dekoratívnym a „vtipným“ písmam (napr. Comic Sans)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sk-SK" sz="2400" noProof="0" dirty="0">
                <a:latin typeface="Arial" panose="020B0604020202020204" pitchFamily="34" charset="0"/>
                <a:cs typeface="Arial" panose="020B0604020202020204" pitchFamily="34" charset="0"/>
              </a:rPr>
              <a:t>Na jednom snímku využívať len jeden typ písma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sk-SK" sz="2400" noProof="0" dirty="0">
                <a:latin typeface="Arial" panose="020B0604020202020204" pitchFamily="34" charset="0"/>
                <a:cs typeface="Arial" panose="020B0604020202020204" pitchFamily="34" charset="0"/>
              </a:rPr>
              <a:t>Zvýrazňovať len pomocou tučného písma alebo farby – nie kurzíva ani podčiarkovanie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sk-SK" sz="2400" noProof="0" dirty="0">
                <a:latin typeface="Arial" panose="020B0604020202020204" pitchFamily="34" charset="0"/>
                <a:cs typeface="Arial" panose="020B0604020202020204" pitchFamily="34" charset="0"/>
              </a:rPr>
              <a:t>Zabezpečiť dostatočný kontrast medzi textom a pozadím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sk-SK" sz="2400" noProof="0" dirty="0">
                <a:latin typeface="Arial" panose="020B0604020202020204" pitchFamily="34" charset="0"/>
                <a:cs typeface="Arial" panose="020B0604020202020204" pitchFamily="34" charset="0"/>
              </a:rPr>
              <a:t>Vyhýbať sa celým odsekom, obsah uvádzať v prehľadných bodoch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sk-SK" sz="2400" noProof="0" dirty="0">
                <a:latin typeface="Arial" panose="020B0604020202020204" pitchFamily="34" charset="0"/>
                <a:cs typeface="Arial" panose="020B0604020202020204" pitchFamily="34" charset="0"/>
              </a:rPr>
              <a:t>Nezabudnúť na jednotný vizuálny štýl v celej prezentácii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sk-SK" sz="2800" b="1" noProof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17153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DCDC65C-3469-D67A-452E-063176DED66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>
            <a:extLst>
              <a:ext uri="{FF2B5EF4-FFF2-40B4-BE49-F238E27FC236}">
                <a16:creationId xmlns:a16="http://schemas.microsoft.com/office/drawing/2014/main" id="{FE59EB92-CACD-73FD-5973-95CA641235E0}"/>
              </a:ext>
            </a:extLst>
          </p:cNvPr>
          <p:cNvSpPr txBox="1"/>
          <p:nvPr/>
        </p:nvSpPr>
        <p:spPr>
          <a:xfrm>
            <a:off x="3733604" y="548772"/>
            <a:ext cx="716280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Obrázky</a:t>
            </a:r>
            <a:r>
              <a:rPr lang="sk-SK" sz="4400" b="1" noProof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tabuľky a grafy</a:t>
            </a:r>
            <a:endParaRPr lang="sk-SK" sz="4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650468C8-2BCA-3BC8-69FB-AC8731B95A9D}"/>
              </a:ext>
            </a:extLst>
          </p:cNvPr>
          <p:cNvSpPr txBox="1"/>
          <p:nvPr/>
        </p:nvSpPr>
        <p:spPr>
          <a:xfrm>
            <a:off x="1154939" y="1542704"/>
            <a:ext cx="9882121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sk-SK" sz="2400" noProof="0" dirty="0">
                <a:latin typeface="Arial" panose="020B0604020202020204" pitchFamily="34" charset="0"/>
                <a:cs typeface="Arial" panose="020B0604020202020204" pitchFamily="34" charset="0"/>
              </a:rPr>
              <a:t>Vkladať len dôležité a relevantné prvky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sk-SK" sz="2400" noProof="0" dirty="0">
                <a:latin typeface="Arial" panose="020B0604020202020204" pitchFamily="34" charset="0"/>
                <a:cs typeface="Arial" panose="020B0604020202020204" pitchFamily="34" charset="0"/>
              </a:rPr>
              <a:t>Zabezpečiť dostatočnú veľkosť pre dobrú čitateľnosť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sk-SK" sz="2400" noProof="0" dirty="0">
                <a:latin typeface="Arial" panose="020B0604020202020204" pitchFamily="34" charset="0"/>
                <a:cs typeface="Arial" panose="020B0604020202020204" pitchFamily="34" charset="0"/>
              </a:rPr>
              <a:t>Každý prvok označiť názvom alebo krátkym popisom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sk-SK" sz="2400" noProof="0" dirty="0">
                <a:latin typeface="Arial" panose="020B0604020202020204" pitchFamily="34" charset="0"/>
                <a:cs typeface="Arial" panose="020B0604020202020204" pitchFamily="34" charset="0"/>
              </a:rPr>
              <a:t>Nevkladať priveľa prvkov naraz – snímka musí zostať prehľadná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sk-SK" sz="2400" noProof="0" dirty="0">
                <a:latin typeface="Arial" panose="020B0604020202020204" pitchFamily="34" charset="0"/>
                <a:cs typeface="Arial" panose="020B0604020202020204" pitchFamily="34" charset="0"/>
              </a:rPr>
              <a:t>Všetky grafy a tabuľky stručne vysvetliť v ústnom prejave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sk-SK" sz="2800" b="1" noProof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922698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D38FB45-BC44-1821-5024-6B9FBA49F58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>
            <a:extLst>
              <a:ext uri="{FF2B5EF4-FFF2-40B4-BE49-F238E27FC236}">
                <a16:creationId xmlns:a16="http://schemas.microsoft.com/office/drawing/2014/main" id="{F2078C9C-B916-72F6-8298-B203E085B35B}"/>
              </a:ext>
            </a:extLst>
          </p:cNvPr>
          <p:cNvSpPr txBox="1"/>
          <p:nvPr/>
        </p:nvSpPr>
        <p:spPr>
          <a:xfrm>
            <a:off x="3989636" y="553807"/>
            <a:ext cx="749522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k-SK" sz="4400" b="1" noProof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Farby a design prezentácie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1E152CB2-F3D1-B470-25F9-B12DC159983A}"/>
              </a:ext>
            </a:extLst>
          </p:cNvPr>
          <p:cNvSpPr txBox="1"/>
          <p:nvPr/>
        </p:nvSpPr>
        <p:spPr>
          <a:xfrm>
            <a:off x="1351632" y="1329760"/>
            <a:ext cx="9633360" cy="4585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sk-SK" sz="2400" noProof="0" dirty="0">
                <a:latin typeface="Arial" panose="020B0604020202020204" pitchFamily="34" charset="0"/>
                <a:cs typeface="Arial" panose="020B0604020202020204" pitchFamily="34" charset="0"/>
              </a:rPr>
              <a:t>Využívať svetlé pozadie a tmavý text pre lepšiu čitateľnosť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sk-SK" sz="2400" noProof="0" dirty="0">
                <a:latin typeface="Arial" panose="020B0604020202020204" pitchFamily="34" charset="0"/>
                <a:cs typeface="Arial" panose="020B0604020202020204" pitchFamily="34" charset="0"/>
              </a:rPr>
              <a:t>Vyhnúť sa kombináciám s nízkym kontrastom (napr. žltá na bielej)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sk-SK" sz="2400" noProof="0" dirty="0">
                <a:latin typeface="Arial" panose="020B0604020202020204" pitchFamily="34" charset="0"/>
                <a:cs typeface="Arial" panose="020B0604020202020204" pitchFamily="34" charset="0"/>
              </a:rPr>
              <a:t>Používať maximálne 2 až 3 základné farby v celej prezentácii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sk-SK" sz="2400" noProof="0" dirty="0">
                <a:latin typeface="Arial" panose="020B0604020202020204" pitchFamily="34" charset="0"/>
                <a:cs typeface="Arial" panose="020B0604020202020204" pitchFamily="34" charset="0"/>
              </a:rPr>
              <a:t>Udržiavať jednotný dizajn snímok – rovnaké písmo, nadpisy a rozloženie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sk-SK" sz="2400" noProof="0" dirty="0">
                <a:latin typeface="Arial" panose="020B0604020202020204" pitchFamily="34" charset="0"/>
                <a:cs typeface="Arial" panose="020B0604020202020204" pitchFamily="34" charset="0"/>
              </a:rPr>
              <a:t>Nepreháňať to s animáciami, prechodmi alebo ozdobnými prvkami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sk-SK" sz="2400" noProof="0" dirty="0">
                <a:latin typeface="Arial" panose="020B0604020202020204" pitchFamily="34" charset="0"/>
                <a:cs typeface="Arial" panose="020B0604020202020204" pitchFamily="34" charset="0"/>
              </a:rPr>
              <a:t>Použité farby by mali pôsobiť profesionálne a nerušivo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sk-SK" sz="2400" noProof="0" dirty="0">
                <a:latin typeface="Arial" panose="020B0604020202020204" pitchFamily="34" charset="0"/>
                <a:cs typeface="Arial" panose="020B0604020202020204" pitchFamily="34" charset="0"/>
              </a:rPr>
              <a:t>Pozadie má pomáhať čitateľnosti, nie pútať viac pozornosti než obsah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sk-SK" sz="2800" b="1" noProof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78467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D3AB916-E83E-D4B9-1586-BF55285C149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>
            <a:extLst>
              <a:ext uri="{FF2B5EF4-FFF2-40B4-BE49-F238E27FC236}">
                <a16:creationId xmlns:a16="http://schemas.microsoft.com/office/drawing/2014/main" id="{C0FA32E3-0F39-3100-3997-D714A021CAA9}"/>
              </a:ext>
            </a:extLst>
          </p:cNvPr>
          <p:cNvSpPr txBox="1"/>
          <p:nvPr/>
        </p:nvSpPr>
        <p:spPr>
          <a:xfrm>
            <a:off x="3184964" y="539312"/>
            <a:ext cx="716280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k-SK" sz="4400" b="1" noProof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Ďalšie užitočné rady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6C855C32-0DDA-D95C-06BC-EB140897CB98}"/>
              </a:ext>
            </a:extLst>
          </p:cNvPr>
          <p:cNvSpPr txBox="1"/>
          <p:nvPr/>
        </p:nvSpPr>
        <p:spPr>
          <a:xfrm>
            <a:off x="1301184" y="1308751"/>
            <a:ext cx="9046583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sk-SK" sz="2800" noProof="0" dirty="0">
                <a:latin typeface="Arial" panose="020B0604020202020204" pitchFamily="34" charset="0"/>
                <a:cs typeface="Arial" panose="020B0604020202020204" pitchFamily="34" charset="0"/>
              </a:rPr>
              <a:t>Prezentácia by mala trvať maximálne 8-10 minút (približne 8 až 12 snímok)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sk-SK" sz="2800" noProof="0" dirty="0">
                <a:latin typeface="Arial" panose="020B0604020202020204" pitchFamily="34" charset="0"/>
                <a:cs typeface="Arial" panose="020B0604020202020204" pitchFamily="34" charset="0"/>
              </a:rPr>
              <a:t>Teoretickú časť nie je potrebné uvádzať – odporúča sa ju v prezentácii vynechať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sk-SK" sz="2800" noProof="0" dirty="0">
                <a:latin typeface="Arial" panose="020B0604020202020204" pitchFamily="34" charset="0"/>
                <a:cs typeface="Arial" panose="020B0604020202020204" pitchFamily="34" charset="0"/>
              </a:rPr>
              <a:t>Šetriť s textom, používať krátke body a odrážky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sk-SK" sz="2800" noProof="0" dirty="0">
                <a:latin typeface="Arial" panose="020B0604020202020204" pitchFamily="34" charset="0"/>
                <a:cs typeface="Arial" panose="020B0604020202020204" pitchFamily="34" charset="0"/>
              </a:rPr>
              <a:t>Odporúča sa číslovať snímky kvôli prehľadnosti – ideálne postupne od úvodu až po záver prezentácie.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sk-SK" sz="2800" noProof="0" dirty="0">
                <a:latin typeface="Arial" panose="020B0604020202020204" pitchFamily="34" charset="0"/>
                <a:cs typeface="Arial" panose="020B0604020202020204" pitchFamily="34" charset="0"/>
              </a:rPr>
              <a:t>Prezentáciu nečítať, hovoriť vlastnými slovami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sk-SK" sz="2800" noProof="0" dirty="0">
                <a:latin typeface="Arial" panose="020B0604020202020204" pitchFamily="34" charset="0"/>
                <a:cs typeface="Arial" panose="020B0604020202020204" pitchFamily="34" charset="0"/>
              </a:rPr>
              <a:t>Predstaviť len hlavné myšlienky, neísť do detailov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sk-SK" sz="2800" noProof="0" dirty="0">
                <a:latin typeface="Arial" panose="020B0604020202020204" pitchFamily="34" charset="0"/>
                <a:cs typeface="Arial" panose="020B0604020202020204" pitchFamily="34" charset="0"/>
              </a:rPr>
              <a:t>Zvoliť jednoduchú šablónu (bez zbytočných ozdôb)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sk-SK" sz="2800" noProof="0" dirty="0">
                <a:latin typeface="Arial" panose="020B0604020202020204" pitchFamily="34" charset="0"/>
                <a:cs typeface="Arial" panose="020B0604020202020204" pitchFamily="34" charset="0"/>
              </a:rPr>
              <a:t>Striedmosť, prehľadnosť, stručnosť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sk-SK" sz="2800" b="1" noProof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C6A05712-55F1-B26E-5CE0-F5DF32AD4FA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57453" y="608758"/>
            <a:ext cx="690314" cy="6305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774819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D26DB26-66FC-4688-DD27-3C8361D278A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>
            <a:extLst>
              <a:ext uri="{FF2B5EF4-FFF2-40B4-BE49-F238E27FC236}">
                <a16:creationId xmlns:a16="http://schemas.microsoft.com/office/drawing/2014/main" id="{13831DC6-BBFC-A8B1-A320-A3FB994DEB3D}"/>
              </a:ext>
            </a:extLst>
          </p:cNvPr>
          <p:cNvSpPr txBox="1"/>
          <p:nvPr/>
        </p:nvSpPr>
        <p:spPr>
          <a:xfrm>
            <a:off x="2851459" y="553807"/>
            <a:ext cx="784092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k-SK" sz="4400" b="1" noProof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Najčastejšie chyby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00AF5807-E8FD-263F-1DE7-5676D6782986}"/>
              </a:ext>
            </a:extLst>
          </p:cNvPr>
          <p:cNvSpPr txBox="1"/>
          <p:nvPr/>
        </p:nvSpPr>
        <p:spPr>
          <a:xfrm>
            <a:off x="1193136" y="1323248"/>
            <a:ext cx="9805728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sk-SK" sz="2400" noProof="0" dirty="0">
                <a:latin typeface="Arial" panose="020B0604020202020204" pitchFamily="34" charset="0"/>
                <a:cs typeface="Arial" panose="020B0604020202020204" pitchFamily="34" charset="0"/>
              </a:rPr>
              <a:t>Príliš veľa textu na snímke - celé odstavce namiesto stručných bodov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sk-SK" sz="2400" dirty="0">
                <a:latin typeface="Arial" panose="020B0604020202020204" pitchFamily="34" charset="0"/>
                <a:cs typeface="Arial" panose="020B0604020202020204" pitchFamily="34" charset="0"/>
              </a:rPr>
              <a:t>Zbytočné predlžovanie prezentácie rozsiahlym opisom teoretickej časti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sk-SK" sz="2400" dirty="0">
                <a:latin typeface="Arial" panose="020B0604020202020204" pitchFamily="34" charset="0"/>
                <a:cs typeface="Arial" panose="020B0604020202020204" pitchFamily="34" charset="0"/>
              </a:rPr>
              <a:t>Čítanie textu z prezentácie namiesto plynulého hovorenia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sk-SK" sz="2400" noProof="0" dirty="0">
                <a:latin typeface="Arial" panose="020B0604020202020204" pitchFamily="34" charset="0"/>
                <a:cs typeface="Arial" panose="020B0604020202020204" pitchFamily="34" charset="0"/>
              </a:rPr>
              <a:t>Neprehľadné snímky - bez jasnej štruktúry alebo hierarchie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sk-SK" sz="2400" noProof="0" dirty="0">
                <a:latin typeface="Arial" panose="020B0604020202020204" pitchFamily="34" charset="0"/>
                <a:cs typeface="Arial" panose="020B0604020202020204" pitchFamily="34" charset="0"/>
              </a:rPr>
              <a:t>Príliš malé písmo - text nečitateľný zo zadných radov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sk-SK" sz="2400" noProof="0" dirty="0">
                <a:latin typeface="Arial" panose="020B0604020202020204" pitchFamily="34" charset="0"/>
                <a:cs typeface="Arial" panose="020B0604020202020204" pitchFamily="34" charset="0"/>
              </a:rPr>
              <a:t>Slabý kontrast medzi pozadím a písmom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sk-SK" sz="2400" noProof="0" dirty="0">
                <a:latin typeface="Arial" panose="020B0604020202020204" pitchFamily="34" charset="0"/>
                <a:cs typeface="Arial" panose="020B0604020202020204" pitchFamily="34" charset="0"/>
              </a:rPr>
              <a:t>Použitie príliš veľa farieb, efektov alebo animácií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sk-SK" sz="2400" noProof="0" dirty="0">
                <a:latin typeface="Arial" panose="020B0604020202020204" pitchFamily="34" charset="0"/>
                <a:cs typeface="Arial" panose="020B0604020202020204" pitchFamily="34" charset="0"/>
              </a:rPr>
              <a:t>Neoznačené alebo nevysvetlené grafy a tabuľky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sk-SK" sz="2400" noProof="0" dirty="0">
                <a:latin typeface="Arial" panose="020B0604020202020204" pitchFamily="34" charset="0"/>
                <a:cs typeface="Arial" panose="020B0604020202020204" pitchFamily="34" charset="0"/>
              </a:rPr>
              <a:t>Chýba úvodné predstavenie alebo poďakovanie na záver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sk-SK" sz="2400" noProof="0" dirty="0">
                <a:latin typeface="Arial" panose="020B0604020202020204" pitchFamily="34" charset="0"/>
                <a:cs typeface="Arial" panose="020B0604020202020204" pitchFamily="34" charset="0"/>
              </a:rPr>
              <a:t>Zle načasovaná prezentácia - buď príliš krátka alebo prekročenie limitu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sk-SK" sz="2800" b="1" noProof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Obrázek 2">
            <a:extLst>
              <a:ext uri="{FF2B5EF4-FFF2-40B4-BE49-F238E27FC236}">
                <a16:creationId xmlns:a16="http://schemas.microsoft.com/office/drawing/2014/main" id="{1F1DA650-6955-0F07-906C-A4824C1FAA3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76290" y="553807"/>
            <a:ext cx="716222" cy="7810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96617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724F261-6D12-7C73-F973-E81B9E84C41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>
            <a:extLst>
              <a:ext uri="{FF2B5EF4-FFF2-40B4-BE49-F238E27FC236}">
                <a16:creationId xmlns:a16="http://schemas.microsoft.com/office/drawing/2014/main" id="{0E2372A8-3D95-00D3-4B2C-FF2D99014D23}"/>
              </a:ext>
            </a:extLst>
          </p:cNvPr>
          <p:cNvSpPr txBox="1"/>
          <p:nvPr/>
        </p:nvSpPr>
        <p:spPr>
          <a:xfrm>
            <a:off x="2339788" y="526923"/>
            <a:ext cx="942201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k-SK" sz="4400" b="1" noProof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Pokyny k odovzdaniu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6870DF6F-2714-84DF-F214-DBB01CE5486A}"/>
              </a:ext>
            </a:extLst>
          </p:cNvPr>
          <p:cNvSpPr txBox="1"/>
          <p:nvPr/>
        </p:nvSpPr>
        <p:spPr>
          <a:xfrm>
            <a:off x="1163361" y="1520785"/>
            <a:ext cx="9749281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>
                <a:latin typeface="Arial" panose="020B0604020202020204" pitchFamily="34" charset="0"/>
                <a:cs typeface="Arial" panose="020B0604020202020204" pitchFamily="34" charset="0"/>
              </a:rPr>
              <a:t>Včasným doručením prezentácie predídeme možným komplikáciám a stresom pri štátnej skúške. Vo vlastnom záujme preto dodržte stanovený termín.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sk-SK" b="1" dirty="0">
                <a:latin typeface="Arial" panose="020B0604020202020204" pitchFamily="34" charset="0"/>
                <a:cs typeface="Arial" panose="020B0604020202020204" pitchFamily="34" charset="0"/>
              </a:rPr>
              <a:t>Prezentáciu môžete doručiť najneskôr do 5 dní pred konaním ŠZS!! 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sk-SK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sk-SK" dirty="0">
                <a:latin typeface="Arial" panose="020B0604020202020204" pitchFamily="34" charset="0"/>
                <a:cs typeface="Arial" panose="020B0604020202020204" pitchFamily="34" charset="0"/>
              </a:rPr>
              <a:t>Prezentáciu bakalárskej/magisterskej práce je potrebné zaslať na emailovú adresu </a:t>
            </a:r>
            <a:r>
              <a:rPr lang="sk-SK" u="sng" dirty="0">
                <a:latin typeface="Arial" panose="020B0604020202020204" pitchFamily="34" charset="0"/>
                <a:cs typeface="Arial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prezentacie@vste.sk</a:t>
            </a:r>
            <a:r>
              <a:rPr lang="sk-SK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sk-SK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sk-SK" dirty="0">
                <a:latin typeface="Arial" panose="020B0604020202020204" pitchFamily="34" charset="0"/>
                <a:cs typeface="Arial" panose="020B0604020202020204" pitchFamily="34" charset="0"/>
              </a:rPr>
              <a:t>1. V predmete mailu uveďte názov resp. skratku Vášho študijného odboru.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sk-SK" dirty="0">
                <a:latin typeface="Arial" panose="020B0604020202020204" pitchFamily="34" charset="0"/>
                <a:cs typeface="Arial" panose="020B0604020202020204" pitchFamily="34" charset="0"/>
              </a:rPr>
              <a:t>2.  Text mailu obsahuje Vaše priezvisko a meno a formu štúdia.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sk-SK" dirty="0">
                <a:latin typeface="Arial" panose="020B0604020202020204" pitchFamily="34" charset="0"/>
                <a:cs typeface="Arial" panose="020B0604020202020204" pitchFamily="34" charset="0"/>
              </a:rPr>
              <a:t>3.  V prílohe bude Vaša prezentácia v </a:t>
            </a:r>
            <a:r>
              <a:rPr lang="sk-SK" b="1" dirty="0">
                <a:latin typeface="Arial" panose="020B0604020202020204" pitchFamily="34" charset="0"/>
                <a:cs typeface="Arial" panose="020B0604020202020204" pitchFamily="34" charset="0"/>
              </a:rPr>
              <a:t>pover pointe  označená priezviskom a menom!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sk-SK" b="1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sk-SK" b="1" dirty="0">
                <a:latin typeface="Arial" panose="020B0604020202020204" pitchFamily="34" charset="0"/>
                <a:cs typeface="Arial" panose="020B0604020202020204" pitchFamily="34" charset="0"/>
              </a:rPr>
              <a:t>Každý študent má možnosť poslať len jednu a to finálnu prezentáciu!</a:t>
            </a:r>
            <a:r>
              <a:rPr lang="sk-SK" dirty="0">
                <a:latin typeface="Arial" panose="020B0604020202020204" pitchFamily="34" charset="0"/>
                <a:cs typeface="Arial" panose="020B0604020202020204" pitchFamily="34" charset="0"/>
              </a:rPr>
              <a:t> V prípade ak ju 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sk-SK" dirty="0">
                <a:latin typeface="Arial" panose="020B0604020202020204" pitchFamily="34" charset="0"/>
                <a:cs typeface="Arial" panose="020B0604020202020204" pitchFamily="34" charset="0"/>
              </a:rPr>
              <a:t>zašle opakovane rešpektovať sa bude vždy prvá poslaná prezentácia. </a:t>
            </a:r>
            <a:r>
              <a:rPr lang="sk-SK" b="1" dirty="0">
                <a:latin typeface="Arial" panose="020B0604020202020204" pitchFamily="34" charset="0"/>
                <a:cs typeface="Arial" panose="020B0604020202020204" pitchFamily="34" charset="0"/>
              </a:rPr>
              <a:t>Ak bude chýbať akýkoľvek bod mailu, mail nebude akceptovaný!!!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endParaRPr lang="sk-SK" sz="2800" noProof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97282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E3B9BA8-3AD2-3C7D-767E-7D14A05598B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>
            <a:extLst>
              <a:ext uri="{FF2B5EF4-FFF2-40B4-BE49-F238E27FC236}">
                <a16:creationId xmlns:a16="http://schemas.microsoft.com/office/drawing/2014/main" id="{889A4C37-5B1C-A519-AC98-22E5242DFB05}"/>
              </a:ext>
            </a:extLst>
          </p:cNvPr>
          <p:cNvSpPr txBox="1"/>
          <p:nvPr/>
        </p:nvSpPr>
        <p:spPr>
          <a:xfrm>
            <a:off x="2339788" y="526923"/>
            <a:ext cx="942201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k-SK" sz="4400" b="1" noProof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Pokyny k odovzdaniu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3DBB49DF-A2DA-E999-925C-40CA6AA7B1CE}"/>
              </a:ext>
            </a:extLst>
          </p:cNvPr>
          <p:cNvSpPr txBox="1"/>
          <p:nvPr/>
        </p:nvSpPr>
        <p:spPr>
          <a:xfrm>
            <a:off x="1163361" y="1520785"/>
            <a:ext cx="974928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Příklad: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sk-SK" sz="2800" noProof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Obrázek 2">
            <a:extLst>
              <a:ext uri="{FF2B5EF4-FFF2-40B4-BE49-F238E27FC236}">
                <a16:creationId xmlns:a16="http://schemas.microsoft.com/office/drawing/2014/main" id="{1DE5E3DE-901B-381E-6CE5-BC3179A01BD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65415" y="1296364"/>
            <a:ext cx="5763429" cy="53347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10723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A5C47D7-7B68-D2BD-0169-08A58D0B114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>
            <a:extLst>
              <a:ext uri="{FF2B5EF4-FFF2-40B4-BE49-F238E27FC236}">
                <a16:creationId xmlns:a16="http://schemas.microsoft.com/office/drawing/2014/main" id="{3298A562-66DE-207E-A65E-0AC7FB5222B1}"/>
              </a:ext>
            </a:extLst>
          </p:cNvPr>
          <p:cNvSpPr txBox="1"/>
          <p:nvPr/>
        </p:nvSpPr>
        <p:spPr>
          <a:xfrm>
            <a:off x="1263568" y="526923"/>
            <a:ext cx="1049823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k-SK" sz="4400" b="1" noProof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Úvodný slide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1BAB5465-861F-6829-F181-B9F854DE17F5}"/>
              </a:ext>
            </a:extLst>
          </p:cNvPr>
          <p:cNvSpPr txBox="1"/>
          <p:nvPr/>
        </p:nvSpPr>
        <p:spPr>
          <a:xfrm>
            <a:off x="1163361" y="1520785"/>
            <a:ext cx="9749281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sk-SK" sz="2800" noProof="0" dirty="0">
                <a:latin typeface="Arial" panose="020B0604020202020204" pitchFamily="34" charset="0"/>
                <a:cs typeface="Arial" panose="020B0604020202020204" pitchFamily="34" charset="0"/>
              </a:rPr>
              <a:t>Názov záverečnej práce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sk-SK" sz="2800" noProof="0" dirty="0">
                <a:latin typeface="Arial" panose="020B0604020202020204" pitchFamily="34" charset="0"/>
                <a:cs typeface="Arial" panose="020B0604020202020204" pitchFamily="34" charset="0"/>
              </a:rPr>
              <a:t>Informácia o obhajobe a konkrétnom type záverečnej práce </a:t>
            </a:r>
            <a:r>
              <a:rPr lang="sk-SK" sz="2400" noProof="0" dirty="0">
                <a:latin typeface="Arial" panose="020B0604020202020204" pitchFamily="34" charset="0"/>
                <a:cs typeface="Arial" panose="020B0604020202020204" pitchFamily="34" charset="0"/>
              </a:rPr>
              <a:t>(napr. Obhajoba bakalárskej práce)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sk-SK" sz="2800" noProof="0" dirty="0">
                <a:latin typeface="Arial" panose="020B0604020202020204" pitchFamily="34" charset="0"/>
                <a:cs typeface="Arial" panose="020B0604020202020204" pitchFamily="34" charset="0"/>
              </a:rPr>
              <a:t>Meno autora práce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sk-SK" sz="2800" noProof="0" dirty="0">
                <a:latin typeface="Arial" panose="020B0604020202020204" pitchFamily="34" charset="0"/>
                <a:cs typeface="Arial" panose="020B0604020202020204" pitchFamily="34" charset="0"/>
              </a:rPr>
              <a:t>Rok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sk-SK" sz="2800" noProof="0" dirty="0">
                <a:latin typeface="Arial" panose="020B0604020202020204" pitchFamily="34" charset="0"/>
                <a:cs typeface="Arial" panose="020B0604020202020204" pitchFamily="34" charset="0"/>
              </a:rPr>
              <a:t>Meno vedúceho práce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sk-SK" sz="2800" noProof="0" dirty="0">
                <a:latin typeface="Arial" panose="020B0604020202020204" pitchFamily="34" charset="0"/>
                <a:cs typeface="Arial" panose="020B0604020202020204" pitchFamily="34" charset="0"/>
              </a:rPr>
              <a:t>Meno oponenta práce</a:t>
            </a:r>
            <a:r>
              <a:rPr lang="sk-SK" sz="2400" noProof="0" dirty="0">
                <a:latin typeface="Arial" panose="020B0604020202020204" pitchFamily="34" charset="0"/>
                <a:cs typeface="Arial" panose="020B0604020202020204" pitchFamily="34" charset="0"/>
              </a:rPr>
              <a:t> (nepovinné)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sk-SK" sz="2800" noProof="0" dirty="0">
                <a:latin typeface="Arial" panose="020B0604020202020204" pitchFamily="34" charset="0"/>
                <a:cs typeface="Arial" panose="020B0604020202020204" pitchFamily="34" charset="0"/>
              </a:rPr>
              <a:t>Logo školy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sk-SK" sz="2800" noProof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00053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>
            <a:extLst>
              <a:ext uri="{FF2B5EF4-FFF2-40B4-BE49-F238E27FC236}">
                <a16:creationId xmlns:a16="http://schemas.microsoft.com/office/drawing/2014/main" id="{4B62AC09-9178-C531-537D-AF405E2A09CA}"/>
              </a:ext>
            </a:extLst>
          </p:cNvPr>
          <p:cNvSpPr txBox="1"/>
          <p:nvPr/>
        </p:nvSpPr>
        <p:spPr>
          <a:xfrm>
            <a:off x="2538716" y="544828"/>
            <a:ext cx="854887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k-SK" sz="4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Štruktúra obhajoby</a:t>
            </a:r>
            <a:endParaRPr lang="sk-SK" sz="4400" b="1" noProof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4E7C37E9-894D-D5C6-47D2-10FE044AC601}"/>
              </a:ext>
            </a:extLst>
          </p:cNvPr>
          <p:cNvSpPr txBox="1"/>
          <p:nvPr/>
        </p:nvSpPr>
        <p:spPr>
          <a:xfrm>
            <a:off x="1231735" y="1314269"/>
            <a:ext cx="8548872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sk-SK" sz="2800" dirty="0">
                <a:latin typeface="Arial" panose="020B0604020202020204" pitchFamily="34" charset="0"/>
                <a:cs typeface="Arial" panose="020B0604020202020204" pitchFamily="34" charset="0"/>
              </a:rPr>
              <a:t>Predstavenie autora a vedúceho práce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sk-SK" sz="2800" dirty="0">
                <a:latin typeface="Arial" panose="020B0604020202020204" pitchFamily="34" charset="0"/>
                <a:cs typeface="Arial" panose="020B0604020202020204" pitchFamily="34" charset="0"/>
              </a:rPr>
              <a:t>Predstavenie témy a dôvod výberu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sk-SK" sz="2800" dirty="0">
                <a:latin typeface="Arial" panose="020B0604020202020204" pitchFamily="34" charset="0"/>
                <a:cs typeface="Arial" panose="020B0604020202020204" pitchFamily="34" charset="0"/>
              </a:rPr>
              <a:t>Ciele práce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sk-SK" sz="2800" dirty="0">
                <a:latin typeface="Arial" panose="020B0604020202020204" pitchFamily="34" charset="0"/>
                <a:cs typeface="Arial" panose="020B0604020202020204" pitchFamily="34" charset="0"/>
              </a:rPr>
              <a:t>Dáta a metódy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sk-SK" sz="2800" dirty="0">
                <a:latin typeface="Arial" panose="020B0604020202020204" pitchFamily="34" charset="0"/>
                <a:cs typeface="Arial" panose="020B0604020202020204" pitchFamily="34" charset="0"/>
              </a:rPr>
              <a:t>Empirická časť 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sk-SK" sz="2800" dirty="0">
                <a:latin typeface="Arial" panose="020B0604020202020204" pitchFamily="34" charset="0"/>
                <a:cs typeface="Arial" panose="020B0604020202020204" pitchFamily="34" charset="0"/>
              </a:rPr>
              <a:t>Diskusia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pl-PL" sz="2800" dirty="0">
                <a:latin typeface="Arial" panose="020B0604020202020204" pitchFamily="34" charset="0"/>
                <a:cs typeface="Arial" panose="020B0604020202020204" pitchFamily="34" charset="0"/>
              </a:rPr>
              <a:t>Odpovede na otázky z posudkov a komisie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sk-SK" sz="2800" dirty="0">
                <a:latin typeface="Arial" panose="020B0604020202020204" pitchFamily="34" charset="0"/>
                <a:cs typeface="Arial" panose="020B0604020202020204" pitchFamily="34" charset="0"/>
              </a:rPr>
              <a:t>Poďakovanie a rozlúčka</a:t>
            </a:r>
          </a:p>
        </p:txBody>
      </p:sp>
    </p:spTree>
    <p:extLst>
      <p:ext uri="{BB962C8B-B14F-4D97-AF65-F5344CB8AC3E}">
        <p14:creationId xmlns:p14="http://schemas.microsoft.com/office/powerpoint/2010/main" val="33506105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7C89F76-F5BB-1A5A-57AA-3F3B0F138DA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>
            <a:extLst>
              <a:ext uri="{FF2B5EF4-FFF2-40B4-BE49-F238E27FC236}">
                <a16:creationId xmlns:a16="http://schemas.microsoft.com/office/drawing/2014/main" id="{70C1A1BB-E775-2B91-B567-944925825F02}"/>
              </a:ext>
            </a:extLst>
          </p:cNvPr>
          <p:cNvSpPr txBox="1"/>
          <p:nvPr/>
        </p:nvSpPr>
        <p:spPr>
          <a:xfrm>
            <a:off x="1475575" y="544828"/>
            <a:ext cx="854887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k-SK" sz="4400" b="1" noProof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Ciele práce</a:t>
            </a: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56DAF018-07B0-E98D-7431-4DAFF2CC0182}"/>
              </a:ext>
            </a:extLst>
          </p:cNvPr>
          <p:cNvSpPr txBox="1"/>
          <p:nvPr/>
        </p:nvSpPr>
        <p:spPr>
          <a:xfrm>
            <a:off x="1256119" y="1490008"/>
            <a:ext cx="8548872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sk-SK" sz="2800" noProof="0" dirty="0">
                <a:latin typeface="Arial" panose="020B0604020202020204" pitchFamily="34" charset="0"/>
                <a:cs typeface="Arial" panose="020B0604020202020204" pitchFamily="34" charset="0"/>
              </a:rPr>
              <a:t>Načrtnutie súčasného stavu riešenej problematiky (zasadenie práce do kontextu)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sk-SK" sz="2800" noProof="0" dirty="0">
                <a:latin typeface="Arial" panose="020B0604020202020204" pitchFamily="34" charset="0"/>
                <a:cs typeface="Arial" panose="020B0604020202020204" pitchFamily="34" charset="0"/>
              </a:rPr>
              <a:t>Predstavenie cieľov práce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sk-SK" sz="2800" noProof="0" dirty="0">
                <a:latin typeface="Arial" panose="020B0604020202020204" pitchFamily="34" charset="0"/>
                <a:cs typeface="Arial" panose="020B0604020202020204" pitchFamily="34" charset="0"/>
              </a:rPr>
              <a:t>Formulácia výskumných otázok alebo hypotéz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sk-SK" sz="2800" noProof="0" dirty="0">
                <a:latin typeface="Arial" panose="020B0604020202020204" pitchFamily="34" charset="0"/>
                <a:cs typeface="Arial" panose="020B0604020202020204" pitchFamily="34" charset="0"/>
              </a:rPr>
              <a:t>Predstavenie práce ako celku (prínos práce, zvolené metódy, v čom je práca jedinečná)</a:t>
            </a:r>
          </a:p>
        </p:txBody>
      </p:sp>
    </p:spTree>
    <p:extLst>
      <p:ext uri="{BB962C8B-B14F-4D97-AF65-F5344CB8AC3E}">
        <p14:creationId xmlns:p14="http://schemas.microsoft.com/office/powerpoint/2010/main" val="25696755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90D4A00-0260-FC76-CF3A-581DBC28318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>
            <a:extLst>
              <a:ext uri="{FF2B5EF4-FFF2-40B4-BE49-F238E27FC236}">
                <a16:creationId xmlns:a16="http://schemas.microsoft.com/office/drawing/2014/main" id="{90A182E8-E211-B255-B141-21D19186194D}"/>
              </a:ext>
            </a:extLst>
          </p:cNvPr>
          <p:cNvSpPr txBox="1"/>
          <p:nvPr/>
        </p:nvSpPr>
        <p:spPr>
          <a:xfrm>
            <a:off x="1397373" y="544359"/>
            <a:ext cx="939725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k-SK" sz="4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Dáta a metódy </a:t>
            </a: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436730F9-75BE-E797-890F-2553EBB91FCD}"/>
              </a:ext>
            </a:extLst>
          </p:cNvPr>
          <p:cNvSpPr txBox="1"/>
          <p:nvPr/>
        </p:nvSpPr>
        <p:spPr>
          <a:xfrm>
            <a:off x="1237659" y="1454930"/>
            <a:ext cx="9716681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sk-SK" sz="2400" noProof="0" dirty="0">
                <a:latin typeface="Arial" panose="020B0604020202020204" pitchFamily="34" charset="0"/>
                <a:cs typeface="Arial" panose="020B0604020202020204" pitchFamily="34" charset="0"/>
              </a:rPr>
              <a:t>Stručný popis prístupu k výskumu a zberu údajov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sk-SK" sz="2400" noProof="0" dirty="0">
                <a:latin typeface="Arial" panose="020B0604020202020204" pitchFamily="34" charset="0"/>
                <a:cs typeface="Arial" panose="020B0604020202020204" pitchFamily="34" charset="0"/>
              </a:rPr>
              <a:t>Použité metódy (napr. analýza dokumentov, rozhovory, dotazník, prípadová štúdia...)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sk-SK" sz="2400" noProof="0" dirty="0">
                <a:latin typeface="Arial" panose="020B0604020202020204" pitchFamily="34" charset="0"/>
                <a:cs typeface="Arial" panose="020B0604020202020204" pitchFamily="34" charset="0"/>
              </a:rPr>
              <a:t>Zdôvodnenie výberu metód – prečo boli zvolené práve tieto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sk-SK" sz="2400" noProof="0" dirty="0">
                <a:latin typeface="Arial" panose="020B0604020202020204" pitchFamily="34" charset="0"/>
                <a:cs typeface="Arial" panose="020B0604020202020204" pitchFamily="34" charset="0"/>
              </a:rPr>
              <a:t>Charakteristika vzorky alebo analyzovaného subjektu (ak relevantné)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sk-SK" sz="2400" noProof="0" dirty="0">
                <a:latin typeface="Arial" panose="020B0604020202020204" pitchFamily="34" charset="0"/>
                <a:cs typeface="Arial" panose="020B0604020202020204" pitchFamily="34" charset="0"/>
              </a:rPr>
              <a:t>Postup spracovania a vyhodnocovania dát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sk-SK" sz="2400" noProof="0" dirty="0">
                <a:latin typeface="Arial" panose="020B0604020202020204" pitchFamily="34" charset="0"/>
                <a:cs typeface="Arial" panose="020B0604020202020204" pitchFamily="34" charset="0"/>
              </a:rPr>
              <a:t>Časový rámec zberu údajov alebo realizácie analýzy</a:t>
            </a:r>
          </a:p>
        </p:txBody>
      </p:sp>
    </p:spTree>
    <p:extLst>
      <p:ext uri="{BB962C8B-B14F-4D97-AF65-F5344CB8AC3E}">
        <p14:creationId xmlns:p14="http://schemas.microsoft.com/office/powerpoint/2010/main" val="26994704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72C9662-0E4B-BA1F-0AEC-4B6AD418F3F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>
            <a:extLst>
              <a:ext uri="{FF2B5EF4-FFF2-40B4-BE49-F238E27FC236}">
                <a16:creationId xmlns:a16="http://schemas.microsoft.com/office/drawing/2014/main" id="{D1745F65-C8DC-6580-7038-4E9BEF94EBA2}"/>
              </a:ext>
            </a:extLst>
          </p:cNvPr>
          <p:cNvSpPr txBox="1"/>
          <p:nvPr/>
        </p:nvSpPr>
        <p:spPr>
          <a:xfrm>
            <a:off x="1528323" y="539185"/>
            <a:ext cx="1237593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k-SK" sz="4400" b="1" noProof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Empirická časť (Výsledky)</a:t>
            </a: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C6398EAF-13C7-7D35-33F4-384FBD7A77A9}"/>
              </a:ext>
            </a:extLst>
          </p:cNvPr>
          <p:cNvSpPr txBox="1"/>
          <p:nvPr/>
        </p:nvSpPr>
        <p:spPr>
          <a:xfrm>
            <a:off x="1402422" y="1587544"/>
            <a:ext cx="902173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sk-SK" sz="2400" noProof="0" dirty="0">
                <a:latin typeface="Arial" panose="020B0604020202020204" pitchFamily="34" charset="0"/>
                <a:cs typeface="Arial" panose="020B0604020202020204" pitchFamily="34" charset="0"/>
              </a:rPr>
              <a:t>Prehľad najdôležitejších zistení z analýzy alebo výskumu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sk-SK" sz="2400" noProof="0" dirty="0">
                <a:latin typeface="Arial" panose="020B0604020202020204" pitchFamily="34" charset="0"/>
                <a:cs typeface="Arial" panose="020B0604020202020204" pitchFamily="34" charset="0"/>
              </a:rPr>
              <a:t>Zhrnutie kľúčových údajov alebo trendov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sk-SK" sz="2400" noProof="0" dirty="0">
                <a:latin typeface="Arial" panose="020B0604020202020204" pitchFamily="34" charset="0"/>
                <a:cs typeface="Arial" panose="020B0604020202020204" pitchFamily="34" charset="0"/>
              </a:rPr>
              <a:t>Prezentovanie výsledkov vo forme grafov, tabuliek alebo obrázkov</a:t>
            </a:r>
          </a:p>
        </p:txBody>
      </p:sp>
    </p:spTree>
    <p:extLst>
      <p:ext uri="{BB962C8B-B14F-4D97-AF65-F5344CB8AC3E}">
        <p14:creationId xmlns:p14="http://schemas.microsoft.com/office/powerpoint/2010/main" val="28910560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4B21BAD-BB39-88BF-CCDE-0DAF7A94E58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>
            <a:extLst>
              <a:ext uri="{FF2B5EF4-FFF2-40B4-BE49-F238E27FC236}">
                <a16:creationId xmlns:a16="http://schemas.microsoft.com/office/drawing/2014/main" id="{3D3ED748-2ED6-1CBA-195E-051CD76EF942}"/>
              </a:ext>
            </a:extLst>
          </p:cNvPr>
          <p:cNvSpPr txBox="1"/>
          <p:nvPr/>
        </p:nvSpPr>
        <p:spPr>
          <a:xfrm>
            <a:off x="4099292" y="513303"/>
            <a:ext cx="365482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4400" b="1" noProof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Diskusia</a:t>
            </a:r>
            <a:r>
              <a:rPr lang="sk-SK" sz="4400" noProof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98D2887E-3493-0AC9-FE1D-399FF83BB45C}"/>
              </a:ext>
            </a:extLst>
          </p:cNvPr>
          <p:cNvSpPr txBox="1"/>
          <p:nvPr/>
        </p:nvSpPr>
        <p:spPr>
          <a:xfrm>
            <a:off x="1402422" y="1490008"/>
            <a:ext cx="9143657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sk-SK" sz="2400" noProof="0" dirty="0">
                <a:latin typeface="Arial" panose="020B0604020202020204" pitchFamily="34" charset="0"/>
                <a:cs typeface="Arial" panose="020B0604020202020204" pitchFamily="34" charset="0"/>
              </a:rPr>
              <a:t>Zhodnotenie, ako výsledky zodpovedajú pôvodným očakávaniam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sk-SK" sz="2400" noProof="0" dirty="0">
                <a:latin typeface="Arial" panose="020B0604020202020204" pitchFamily="34" charset="0"/>
                <a:cs typeface="Arial" panose="020B0604020202020204" pitchFamily="34" charset="0"/>
              </a:rPr>
              <a:t>Porovnanie so zisteniami z odbornej literatúry alebo podobných štúdií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sk-SK" sz="2400" noProof="0" dirty="0">
                <a:latin typeface="Arial" panose="020B0604020202020204" pitchFamily="34" charset="0"/>
                <a:cs typeface="Arial" panose="020B0604020202020204" pitchFamily="34" charset="0"/>
              </a:rPr>
              <a:t>Vysvetlenie prípadných rozdielov či prekvapivých výsledkov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sk-SK" sz="2400" noProof="0" dirty="0">
                <a:latin typeface="Arial" panose="020B0604020202020204" pitchFamily="34" charset="0"/>
                <a:cs typeface="Arial" panose="020B0604020202020204" pitchFamily="34" charset="0"/>
              </a:rPr>
              <a:t>Reflexia silných a slabých stránok výskumu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sk-SK" sz="2400" noProof="0" dirty="0">
                <a:latin typeface="Arial" panose="020B0604020202020204" pitchFamily="34" charset="0"/>
                <a:cs typeface="Arial" panose="020B0604020202020204" pitchFamily="34" charset="0"/>
              </a:rPr>
              <a:t>Upozornenie na prípadné obmedzenia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sk-SK" sz="2400" noProof="0" dirty="0">
                <a:latin typeface="Arial" panose="020B0604020202020204" pitchFamily="34" charset="0"/>
                <a:cs typeface="Arial" panose="020B0604020202020204" pitchFamily="34" charset="0"/>
              </a:rPr>
              <a:t>Naznačenie možných smerov ďalšieho výskumu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sk-SK" sz="2400" noProof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2195600"/>
      </p:ext>
    </p:extLst>
  </p:cSld>
  <p:clrMapOvr>
    <a:masterClrMapping/>
  </p:clrMapOvr>
</p:sld>
</file>

<file path=ppt/theme/theme1.xml><?xml version="1.0" encoding="utf-8"?>
<a:theme xmlns:a="http://schemas.openxmlformats.org/drawingml/2006/main" name="Oříznutí">
  <a:themeElements>
    <a:clrScheme name="Oříznutí">
      <a:dk1>
        <a:sysClr val="windowText" lastClr="000000"/>
      </a:dk1>
      <a:lt1>
        <a:sysClr val="window" lastClr="FFFFFF"/>
      </a:lt1>
      <a:dk2>
        <a:srgbClr val="1A2E40"/>
      </a:dk2>
      <a:lt2>
        <a:srgbClr val="EBE7DD"/>
      </a:lt2>
      <a:accent1>
        <a:srgbClr val="69A1AB"/>
      </a:accent1>
      <a:accent2>
        <a:srgbClr val="F2C418"/>
      </a:accent2>
      <a:accent3>
        <a:srgbClr val="87492C"/>
      </a:accent3>
      <a:accent4>
        <a:srgbClr val="4A845E"/>
      </a:accent4>
      <a:accent5>
        <a:srgbClr val="DC9528"/>
      </a:accent5>
      <a:accent6>
        <a:srgbClr val="9A5D78"/>
      </a:accent6>
      <a:hlink>
        <a:srgbClr val="66C8E3"/>
      </a:hlink>
      <a:folHlink>
        <a:srgbClr val="B162A1"/>
      </a:folHlink>
    </a:clrScheme>
    <a:fontScheme name="Oříznutí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říznutí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17F9D331-421E-442F-B033-AF5B21A44854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Oříznutí</Template>
  <TotalTime>214</TotalTime>
  <Words>779</Words>
  <Application>Microsoft Office PowerPoint</Application>
  <PresentationFormat>Širokoúhlá obrazovka</PresentationFormat>
  <Paragraphs>107</Paragraphs>
  <Slides>16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0" baseType="lpstr">
      <vt:lpstr>Arial</vt:lpstr>
      <vt:lpstr>Calibri</vt:lpstr>
      <vt:lpstr>Franklin Gothic Book</vt:lpstr>
      <vt:lpstr>Oříznutí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Klara</dc:creator>
  <cp:lastModifiedBy>Horák Jakub</cp:lastModifiedBy>
  <cp:revision>50</cp:revision>
  <dcterms:created xsi:type="dcterms:W3CDTF">2025-06-20T06:41:05Z</dcterms:created>
  <dcterms:modified xsi:type="dcterms:W3CDTF">2025-07-11T10:16:01Z</dcterms:modified>
</cp:coreProperties>
</file>